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418" r:id="rId2"/>
    <p:sldId id="438" r:id="rId3"/>
    <p:sldId id="447" r:id="rId4"/>
    <p:sldId id="442" r:id="rId5"/>
    <p:sldId id="448" r:id="rId6"/>
    <p:sldId id="465" r:id="rId7"/>
    <p:sldId id="466" r:id="rId8"/>
    <p:sldId id="467" r:id="rId9"/>
    <p:sldId id="469" r:id="rId10"/>
    <p:sldId id="470" r:id="rId11"/>
    <p:sldId id="471" r:id="rId12"/>
    <p:sldId id="472" r:id="rId13"/>
    <p:sldId id="473" r:id="rId14"/>
    <p:sldId id="461" r:id="rId15"/>
    <p:sldId id="435" r:id="rId16"/>
    <p:sldId id="440" r:id="rId17"/>
    <p:sldId id="464" r:id="rId18"/>
    <p:sldId id="441" r:id="rId19"/>
    <p:sldId id="451" r:id="rId20"/>
    <p:sldId id="452" r:id="rId21"/>
    <p:sldId id="453" r:id="rId22"/>
    <p:sldId id="457" r:id="rId23"/>
    <p:sldId id="454" r:id="rId24"/>
    <p:sldId id="455" r:id="rId25"/>
    <p:sldId id="456" r:id="rId26"/>
    <p:sldId id="458" r:id="rId27"/>
    <p:sldId id="462" r:id="rId28"/>
    <p:sldId id="443" r:id="rId29"/>
    <p:sldId id="44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83333" autoAdjust="0"/>
  </p:normalViewPr>
  <p:slideViewPr>
    <p:cSldViewPr snapToGrid="0">
      <p:cViewPr varScale="1">
        <p:scale>
          <a:sx n="74" d="100"/>
          <a:sy n="74" d="100"/>
        </p:scale>
        <p:origin x="902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12.07.2015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12/07/2015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2116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7748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093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5004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974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390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283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83CD7-A312-4441-935E-42FEE3BC2953}" type="datetime1">
              <a:rPr lang="en-US" smtClean="0"/>
              <a:t>7/12/2015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B60E-3ED8-4B4F-93A4-8368CBBC17E5}" type="datetime1">
              <a:rPr lang="en-US" smtClean="0"/>
              <a:t>7/12/2015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46A52-6C37-4945-BCBD-CAD1FE69CCDA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52DAB-6329-4E07-9F9A-9FBE4D54709F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01B84A78-380B-4BA6-BDA9-D56ED6F3AC5B}" type="datetime1">
              <a:rPr lang="en-US" smtClean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 and </a:t>
            </a:r>
            <a:r>
              <a:rPr lang="en-US" sz="32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Flink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9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9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9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9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4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1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1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2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1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1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2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6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6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7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90" name="Ellipse 89"/>
          <p:cNvSpPr/>
          <p:nvPr/>
        </p:nvSpPr>
        <p:spPr>
          <a:xfrm>
            <a:off x="7051630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91" name="Ellipse 90"/>
          <p:cNvSpPr/>
          <p:nvPr/>
        </p:nvSpPr>
        <p:spPr>
          <a:xfrm>
            <a:off x="7847440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92" name="Ellipse 91"/>
          <p:cNvSpPr/>
          <p:nvPr/>
        </p:nvSpPr>
        <p:spPr>
          <a:xfrm>
            <a:off x="7449535" y="374168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7183782" y="3969538"/>
            <a:ext cx="304459" cy="51197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7675132" y="3969538"/>
            <a:ext cx="304460" cy="51197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7315933" y="46149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Ellipse 95"/>
          <p:cNvSpPr/>
          <p:nvPr/>
        </p:nvSpPr>
        <p:spPr>
          <a:xfrm>
            <a:off x="8521794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7" name="Ellipse 96"/>
          <p:cNvSpPr/>
          <p:nvPr/>
        </p:nvSpPr>
        <p:spPr>
          <a:xfrm>
            <a:off x="9317604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8" name="Ellipse 97"/>
          <p:cNvSpPr/>
          <p:nvPr/>
        </p:nvSpPr>
        <p:spPr>
          <a:xfrm>
            <a:off x="8919699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9" name="Gerader Verbinder 98"/>
          <p:cNvCxnSpPr>
            <a:stCxn id="96" idx="0"/>
            <a:endCxn id="98" idx="3"/>
          </p:cNvCxnSpPr>
          <p:nvPr/>
        </p:nvCxnSpPr>
        <p:spPr>
          <a:xfrm flipV="1">
            <a:off x="8653946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97" idx="0"/>
            <a:endCxn id="98" idx="5"/>
          </p:cNvCxnSpPr>
          <p:nvPr/>
        </p:nvCxnSpPr>
        <p:spPr>
          <a:xfrm flipH="1" flipV="1">
            <a:off x="9145296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/>
          <p:cNvCxnSpPr>
            <a:stCxn id="96" idx="6"/>
            <a:endCxn id="97" idx="2"/>
          </p:cNvCxnSpPr>
          <p:nvPr/>
        </p:nvCxnSpPr>
        <p:spPr>
          <a:xfrm>
            <a:off x="8786097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9946957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10742767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4" name="Ellipse 103"/>
          <p:cNvSpPr/>
          <p:nvPr/>
        </p:nvSpPr>
        <p:spPr>
          <a:xfrm>
            <a:off x="10344862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05" name="Gerader Verbinder 104"/>
          <p:cNvCxnSpPr>
            <a:stCxn id="102" idx="0"/>
            <a:endCxn id="104" idx="3"/>
          </p:cNvCxnSpPr>
          <p:nvPr/>
        </p:nvCxnSpPr>
        <p:spPr>
          <a:xfrm flipV="1">
            <a:off x="10079109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3" idx="0"/>
            <a:endCxn id="104" idx="5"/>
          </p:cNvCxnSpPr>
          <p:nvPr/>
        </p:nvCxnSpPr>
        <p:spPr>
          <a:xfrm flipH="1" flipV="1">
            <a:off x="10570459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2" idx="6"/>
            <a:endCxn id="103" idx="2"/>
          </p:cNvCxnSpPr>
          <p:nvPr/>
        </p:nvCxnSpPr>
        <p:spPr>
          <a:xfrm>
            <a:off x="10211260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/>
          <p:cNvSpPr/>
          <p:nvPr/>
        </p:nvSpPr>
        <p:spPr>
          <a:xfrm>
            <a:off x="7819429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615239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217334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7951581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442931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083732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Ellipse 113"/>
          <p:cNvSpPr/>
          <p:nvPr/>
        </p:nvSpPr>
        <p:spPr>
          <a:xfrm>
            <a:off x="9283299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15" name="Ellipse 114"/>
          <p:cNvSpPr/>
          <p:nvPr/>
        </p:nvSpPr>
        <p:spPr>
          <a:xfrm>
            <a:off x="10079109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6" name="Ellipse 115"/>
          <p:cNvSpPr/>
          <p:nvPr/>
        </p:nvSpPr>
        <p:spPr>
          <a:xfrm>
            <a:off x="9681204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17" name="Gerader Verbinder 116"/>
          <p:cNvCxnSpPr>
            <a:stCxn id="114" idx="0"/>
            <a:endCxn id="116" idx="3"/>
          </p:cNvCxnSpPr>
          <p:nvPr/>
        </p:nvCxnSpPr>
        <p:spPr>
          <a:xfrm flipV="1">
            <a:off x="9415451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15" idx="0"/>
            <a:endCxn id="116" idx="5"/>
          </p:cNvCxnSpPr>
          <p:nvPr/>
        </p:nvCxnSpPr>
        <p:spPr>
          <a:xfrm flipH="1" flipV="1">
            <a:off x="9906801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114" idx="6"/>
            <a:endCxn id="115" idx="2"/>
          </p:cNvCxnSpPr>
          <p:nvPr/>
        </p:nvCxnSpPr>
        <p:spPr>
          <a:xfrm>
            <a:off x="9547602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feld 59"/>
          <p:cNvSpPr txBox="1"/>
          <p:nvPr/>
        </p:nvSpPr>
        <p:spPr>
          <a:xfrm>
            <a:off x="6982002" y="402342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1" name="Textfeld 60"/>
          <p:cNvSpPr txBox="1"/>
          <p:nvPr/>
        </p:nvSpPr>
        <p:spPr>
          <a:xfrm>
            <a:off x="7841580" y="403438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2" name="Textfeld 61"/>
          <p:cNvSpPr txBox="1"/>
          <p:nvPr/>
        </p:nvSpPr>
        <p:spPr>
          <a:xfrm>
            <a:off x="7408116" y="46691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3" name="Textfeld 62"/>
          <p:cNvSpPr txBox="1"/>
          <p:nvPr/>
        </p:nvSpPr>
        <p:spPr>
          <a:xfrm>
            <a:off x="8453852" y="399835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9313430" y="400931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879966" y="464407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9904952" y="398881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7" name="Textfeld 66"/>
          <p:cNvSpPr txBox="1"/>
          <p:nvPr/>
        </p:nvSpPr>
        <p:spPr>
          <a:xfrm>
            <a:off x="10764530" y="399977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10331066" y="463453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7778126" y="525813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8637704" y="526909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8204240" y="590385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9220429" y="523738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0" name="Textfeld 119"/>
          <p:cNvSpPr txBox="1"/>
          <p:nvPr/>
        </p:nvSpPr>
        <p:spPr>
          <a:xfrm>
            <a:off x="10080007" y="524834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1" name="Textfeld 120"/>
          <p:cNvSpPr txBox="1"/>
          <p:nvPr/>
        </p:nvSpPr>
        <p:spPr>
          <a:xfrm>
            <a:off x="9646543" y="588310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2" name="Abgerundetes Rechteck 121"/>
          <p:cNvSpPr/>
          <p:nvPr/>
        </p:nvSpPr>
        <p:spPr>
          <a:xfrm>
            <a:off x="594561" y="524867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Gerade Verbindung mit Pfeil 2"/>
          <p:cNvCxnSpPr>
            <a:stCxn id="55" idx="2"/>
            <a:endCxn id="122" idx="0"/>
          </p:cNvCxnSpPr>
          <p:nvPr/>
        </p:nvCxnSpPr>
        <p:spPr>
          <a:xfrm>
            <a:off x="1642903" y="4744724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639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457200" y="4031322"/>
            <a:ext cx="2452255" cy="22517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96" name="Ellipse 95"/>
          <p:cNvSpPr/>
          <p:nvPr/>
        </p:nvSpPr>
        <p:spPr>
          <a:xfrm>
            <a:off x="852179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7" name="Ellipse 96"/>
          <p:cNvSpPr/>
          <p:nvPr/>
        </p:nvSpPr>
        <p:spPr>
          <a:xfrm>
            <a:off x="931760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8" name="Ellipse 97"/>
          <p:cNvSpPr/>
          <p:nvPr/>
        </p:nvSpPr>
        <p:spPr>
          <a:xfrm>
            <a:off x="8919698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9" name="Gerader Verbinder 98"/>
          <p:cNvCxnSpPr>
            <a:stCxn id="96" idx="0"/>
            <a:endCxn id="98" idx="3"/>
          </p:cNvCxnSpPr>
          <p:nvPr/>
        </p:nvCxnSpPr>
        <p:spPr>
          <a:xfrm flipV="1">
            <a:off x="8653945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97" idx="0"/>
            <a:endCxn id="98" idx="5"/>
          </p:cNvCxnSpPr>
          <p:nvPr/>
        </p:nvCxnSpPr>
        <p:spPr>
          <a:xfrm flipH="1" flipV="1">
            <a:off x="9145295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/>
          <p:cNvCxnSpPr>
            <a:stCxn id="96" idx="6"/>
            <a:endCxn id="97" idx="2"/>
          </p:cNvCxnSpPr>
          <p:nvPr/>
        </p:nvCxnSpPr>
        <p:spPr>
          <a:xfrm>
            <a:off x="8786096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994695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1074276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4" name="Ellipse 103"/>
          <p:cNvSpPr/>
          <p:nvPr/>
        </p:nvSpPr>
        <p:spPr>
          <a:xfrm>
            <a:off x="10344861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05" name="Gerader Verbinder 104"/>
          <p:cNvCxnSpPr>
            <a:stCxn id="102" idx="0"/>
            <a:endCxn id="104" idx="3"/>
          </p:cNvCxnSpPr>
          <p:nvPr/>
        </p:nvCxnSpPr>
        <p:spPr>
          <a:xfrm flipV="1">
            <a:off x="10079108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3" idx="0"/>
            <a:endCxn id="104" idx="5"/>
          </p:cNvCxnSpPr>
          <p:nvPr/>
        </p:nvCxnSpPr>
        <p:spPr>
          <a:xfrm flipH="1" flipV="1">
            <a:off x="10570458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2" idx="6"/>
            <a:endCxn id="103" idx="2"/>
          </p:cNvCxnSpPr>
          <p:nvPr/>
        </p:nvCxnSpPr>
        <p:spPr>
          <a:xfrm>
            <a:off x="10211259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/>
          <p:cNvSpPr/>
          <p:nvPr/>
        </p:nvSpPr>
        <p:spPr>
          <a:xfrm>
            <a:off x="781942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61523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217333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7951580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442930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083731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Ellipse 113"/>
          <p:cNvSpPr/>
          <p:nvPr/>
        </p:nvSpPr>
        <p:spPr>
          <a:xfrm>
            <a:off x="928329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15" name="Ellipse 114"/>
          <p:cNvSpPr/>
          <p:nvPr/>
        </p:nvSpPr>
        <p:spPr>
          <a:xfrm>
            <a:off x="1007910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6" name="Ellipse 115"/>
          <p:cNvSpPr/>
          <p:nvPr/>
        </p:nvSpPr>
        <p:spPr>
          <a:xfrm>
            <a:off x="9681203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17" name="Gerader Verbinder 116"/>
          <p:cNvCxnSpPr>
            <a:stCxn id="114" idx="0"/>
            <a:endCxn id="116" idx="3"/>
          </p:cNvCxnSpPr>
          <p:nvPr/>
        </p:nvCxnSpPr>
        <p:spPr>
          <a:xfrm flipV="1">
            <a:off x="9415450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15" idx="0"/>
            <a:endCxn id="116" idx="5"/>
          </p:cNvCxnSpPr>
          <p:nvPr/>
        </p:nvCxnSpPr>
        <p:spPr>
          <a:xfrm flipH="1" flipV="1">
            <a:off x="9906800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114" idx="6"/>
            <a:endCxn id="115" idx="2"/>
          </p:cNvCxnSpPr>
          <p:nvPr/>
        </p:nvCxnSpPr>
        <p:spPr>
          <a:xfrm>
            <a:off x="9547601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feld 62"/>
          <p:cNvSpPr txBox="1"/>
          <p:nvPr/>
        </p:nvSpPr>
        <p:spPr>
          <a:xfrm>
            <a:off x="8453851" y="399835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9313429" y="400931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879965" y="464407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9904951" y="398881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>
                <a:solidFill>
                  <a:schemeClr val="accent2"/>
                </a:solidFill>
              </a:rPr>
              <a:t>2</a:t>
            </a:r>
            <a:endParaRPr lang="en-US" b="1" dirty="0" smtClean="0">
              <a:solidFill>
                <a:schemeClr val="accent2"/>
              </a:solidFill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10764529" y="399977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10331065" y="463453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7778125" y="525813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>
                <a:solidFill>
                  <a:schemeClr val="accent2"/>
                </a:solidFill>
              </a:rPr>
              <a:t>2</a:t>
            </a:r>
            <a:endParaRPr lang="en-US" b="1" dirty="0" smtClean="0">
              <a:solidFill>
                <a:schemeClr val="accent2"/>
              </a:solidFill>
            </a:endParaRPr>
          </a:p>
        </p:txBody>
      </p:sp>
      <p:sp>
        <p:nvSpPr>
          <p:cNvPr id="70" name="Textfeld 69"/>
          <p:cNvSpPr txBox="1"/>
          <p:nvPr/>
        </p:nvSpPr>
        <p:spPr>
          <a:xfrm>
            <a:off x="8637703" y="526909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8204239" y="590385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9220428" y="523738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0" name="Textfeld 119"/>
          <p:cNvSpPr txBox="1"/>
          <p:nvPr/>
        </p:nvSpPr>
        <p:spPr>
          <a:xfrm>
            <a:off x="10080006" y="524834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1" name="Textfeld 120"/>
          <p:cNvSpPr txBox="1"/>
          <p:nvPr/>
        </p:nvSpPr>
        <p:spPr>
          <a:xfrm>
            <a:off x="9646542" y="588310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2" name="Abgerundetes Rechteck 121"/>
          <p:cNvSpPr/>
          <p:nvPr/>
        </p:nvSpPr>
        <p:spPr>
          <a:xfrm>
            <a:off x="594561" y="524867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Gerade Verbindung mit Pfeil 2"/>
          <p:cNvCxnSpPr>
            <a:stCxn id="55" idx="2"/>
            <a:endCxn id="122" idx="0"/>
          </p:cNvCxnSpPr>
          <p:nvPr/>
        </p:nvCxnSpPr>
        <p:spPr>
          <a:xfrm>
            <a:off x="1642903" y="4744724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 flipV="1">
            <a:off x="2337955" y="4740724"/>
            <a:ext cx="0" cy="4894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4077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457200" y="4031322"/>
            <a:ext cx="2452255" cy="22517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8" y="310426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8" y="310426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8" y="236258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8" y="236258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3" y="162275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0" y="185060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0" y="185060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1" y="249605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0" y="262952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0" y="262952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1" y="323773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5" y="259043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5" y="259043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6" y="111790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Abgerundetes Rechteck 121"/>
          <p:cNvSpPr/>
          <p:nvPr/>
        </p:nvSpPr>
        <p:spPr>
          <a:xfrm>
            <a:off x="594561" y="524867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Gerade Verbindung mit Pfeil 2"/>
          <p:cNvCxnSpPr>
            <a:stCxn id="55" idx="2"/>
            <a:endCxn id="122" idx="0"/>
          </p:cNvCxnSpPr>
          <p:nvPr/>
        </p:nvCxnSpPr>
        <p:spPr>
          <a:xfrm>
            <a:off x="1642903" y="4744724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 flipV="1">
            <a:off x="2337955" y="4740724"/>
            <a:ext cx="0" cy="4894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Abgerundetes Rechteck 89"/>
          <p:cNvSpPr/>
          <p:nvPr/>
        </p:nvSpPr>
        <p:spPr>
          <a:xfrm>
            <a:off x="3957797" y="4901216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Connect </a:t>
            </a:r>
            <a:r>
              <a:rPr lang="de-DE" dirty="0" err="1" smtClean="0">
                <a:solidFill>
                  <a:schemeClr val="tx1"/>
                </a:solidFill>
              </a:rPr>
              <a:t>truss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Gewinkelte Verbindung 8"/>
          <p:cNvCxnSpPr>
            <a:stCxn id="8" idx="3"/>
            <a:endCxn id="90" idx="1"/>
          </p:cNvCxnSpPr>
          <p:nvPr/>
        </p:nvCxnSpPr>
        <p:spPr>
          <a:xfrm flipV="1">
            <a:off x="2909455" y="5157204"/>
            <a:ext cx="1048342" cy="1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8123888" y="494717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2" name="Ellipse 91"/>
          <p:cNvSpPr/>
          <p:nvPr/>
        </p:nvSpPr>
        <p:spPr>
          <a:xfrm>
            <a:off x="8919698" y="494717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3" name="Ellipse 92"/>
          <p:cNvSpPr/>
          <p:nvPr/>
        </p:nvSpPr>
        <p:spPr>
          <a:xfrm>
            <a:off x="8123888" y="420549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94" name="Ellipse 93"/>
          <p:cNvSpPr/>
          <p:nvPr/>
        </p:nvSpPr>
        <p:spPr>
          <a:xfrm>
            <a:off x="8919698" y="420549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5" name="Gerader Verbinder 94"/>
          <p:cNvCxnSpPr>
            <a:stCxn id="93" idx="6"/>
            <a:endCxn id="94" idx="2"/>
          </p:cNvCxnSpPr>
          <p:nvPr/>
        </p:nvCxnSpPr>
        <p:spPr>
          <a:xfrm>
            <a:off x="8388191" y="433897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Gerader Verbinder 122"/>
          <p:cNvCxnSpPr>
            <a:stCxn id="93" idx="4"/>
            <a:endCxn id="91" idx="0"/>
          </p:cNvCxnSpPr>
          <p:nvPr/>
        </p:nvCxnSpPr>
        <p:spPr>
          <a:xfrm>
            <a:off x="8256040" y="4472443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Gerader Verbinder 123"/>
          <p:cNvCxnSpPr>
            <a:stCxn id="94" idx="4"/>
            <a:endCxn id="92" idx="0"/>
          </p:cNvCxnSpPr>
          <p:nvPr/>
        </p:nvCxnSpPr>
        <p:spPr>
          <a:xfrm>
            <a:off x="9051850" y="4472443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91" idx="6"/>
            <a:endCxn id="92" idx="2"/>
          </p:cNvCxnSpPr>
          <p:nvPr/>
        </p:nvCxnSpPr>
        <p:spPr>
          <a:xfrm>
            <a:off x="8388191" y="508065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93" idx="5"/>
            <a:endCxn id="92" idx="1"/>
          </p:cNvCxnSpPr>
          <p:nvPr/>
        </p:nvCxnSpPr>
        <p:spPr>
          <a:xfrm>
            <a:off x="8349485" y="4433350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91" idx="7"/>
            <a:endCxn id="94" idx="3"/>
          </p:cNvCxnSpPr>
          <p:nvPr/>
        </p:nvCxnSpPr>
        <p:spPr>
          <a:xfrm flipV="1">
            <a:off x="8349485" y="4433350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23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Abgerundetes Rechteck 38"/>
          <p:cNvSpPr/>
          <p:nvPr/>
        </p:nvSpPr>
        <p:spPr>
          <a:xfrm>
            <a:off x="7949003" y="3188425"/>
            <a:ext cx="2275651" cy="2090160"/>
          </a:xfrm>
          <a:prstGeom prst="roundRect">
            <a:avLst>
              <a:gd name="adj" fmla="val 5233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Step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function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Filter </a:t>
            </a:r>
            <a:r>
              <a:rPr lang="de-DE" dirty="0" err="1" smtClean="0"/>
              <a:t>Triangles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12" name="Rechteck 11"/>
          <p:cNvSpPr/>
          <p:nvPr/>
        </p:nvSpPr>
        <p:spPr>
          <a:xfrm>
            <a:off x="350992" y="2036618"/>
            <a:ext cx="5314352" cy="40732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Abgerundetes Rechteck 12"/>
          <p:cNvSpPr/>
          <p:nvPr/>
        </p:nvSpPr>
        <p:spPr>
          <a:xfrm>
            <a:off x="1966164" y="332610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Abgerundetes Rechteck 13"/>
          <p:cNvSpPr/>
          <p:nvPr/>
        </p:nvSpPr>
        <p:spPr>
          <a:xfrm>
            <a:off x="1966164" y="43420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5" name="Gerade Verbindung mit Pfeil 14"/>
          <p:cNvCxnSpPr>
            <a:stCxn id="13" idx="2"/>
            <a:endCxn id="14" idx="0"/>
          </p:cNvCxnSpPr>
          <p:nvPr/>
        </p:nvCxnSpPr>
        <p:spPr>
          <a:xfrm>
            <a:off x="3014506" y="3838078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/>
          <p:cNvSpPr txBox="1"/>
          <p:nvPr/>
        </p:nvSpPr>
        <p:spPr>
          <a:xfrm>
            <a:off x="852054" y="2122204"/>
            <a:ext cx="4312227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dirty="0" err="1" smtClean="0"/>
              <a:t>while</a:t>
            </a:r>
            <a:r>
              <a:rPr lang="de-DE" dirty="0" smtClean="0"/>
              <a:t> (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triangles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):</a:t>
            </a:r>
            <a:endParaRPr lang="en-US" dirty="0" smtClean="0"/>
          </a:p>
        </p:txBody>
      </p:sp>
      <p:sp>
        <p:nvSpPr>
          <p:cNvPr id="20" name="Textfeld 19"/>
          <p:cNvSpPr txBox="1"/>
          <p:nvPr/>
        </p:nvSpPr>
        <p:spPr>
          <a:xfrm>
            <a:off x="852054" y="1304064"/>
            <a:ext cx="4312227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600" b="1" dirty="0" smtClean="0"/>
              <a:t>Spark</a:t>
            </a:r>
            <a:endParaRPr lang="en-US" sz="2600" b="1" dirty="0" smtClean="0"/>
          </a:p>
        </p:txBody>
      </p:sp>
      <p:sp>
        <p:nvSpPr>
          <p:cNvPr id="21" name="Rechteck 20"/>
          <p:cNvSpPr/>
          <p:nvPr/>
        </p:nvSpPr>
        <p:spPr>
          <a:xfrm>
            <a:off x="6430814" y="2036618"/>
            <a:ext cx="5314352" cy="40732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Abgerundetes Rechteck 21"/>
          <p:cNvSpPr/>
          <p:nvPr/>
        </p:nvSpPr>
        <p:spPr>
          <a:xfrm>
            <a:off x="8045986" y="3326102"/>
            <a:ext cx="2096684" cy="5119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Abgerundetes Rechteck 22"/>
          <p:cNvSpPr/>
          <p:nvPr/>
        </p:nvSpPr>
        <p:spPr>
          <a:xfrm>
            <a:off x="8045986" y="4342032"/>
            <a:ext cx="2096684" cy="5119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/>
          <p:cNvCxnSpPr>
            <a:stCxn id="22" idx="2"/>
            <a:endCxn id="23" idx="0"/>
          </p:cNvCxnSpPr>
          <p:nvPr/>
        </p:nvCxnSpPr>
        <p:spPr>
          <a:xfrm>
            <a:off x="9094328" y="3838078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/>
          <p:cNvSpPr txBox="1"/>
          <p:nvPr/>
        </p:nvSpPr>
        <p:spPr>
          <a:xfrm>
            <a:off x="7846955" y="2122204"/>
            <a:ext cx="2494746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dirty="0" err="1" smtClean="0"/>
              <a:t>iterateWithTermination</a:t>
            </a:r>
            <a:r>
              <a:rPr lang="de-DE" dirty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changed</a:t>
            </a:r>
            <a:r>
              <a:rPr lang="de-DE" dirty="0" smtClean="0"/>
              <a:t> </a:t>
            </a:r>
            <a:r>
              <a:rPr lang="de-DE" dirty="0" err="1" smtClean="0"/>
              <a:t>triangles</a:t>
            </a:r>
            <a:r>
              <a:rPr lang="de-DE" dirty="0" smtClean="0"/>
              <a:t> </a:t>
            </a:r>
            <a:r>
              <a:rPr lang="de-DE" dirty="0" err="1" smtClean="0"/>
              <a:t>empty</a:t>
            </a:r>
            <a:r>
              <a:rPr lang="de-DE" dirty="0" smtClean="0"/>
              <a:t>)</a:t>
            </a:r>
            <a:r>
              <a:rPr lang="de-DE" dirty="0" smtClean="0"/>
              <a:t>:</a:t>
            </a:r>
            <a:endParaRPr lang="en-US" dirty="0" smtClean="0"/>
          </a:p>
        </p:txBody>
      </p:sp>
      <p:sp>
        <p:nvSpPr>
          <p:cNvPr id="26" name="Textfeld 25"/>
          <p:cNvSpPr txBox="1"/>
          <p:nvPr/>
        </p:nvSpPr>
        <p:spPr>
          <a:xfrm>
            <a:off x="6931876" y="1304064"/>
            <a:ext cx="4312227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600" b="1" dirty="0" smtClean="0"/>
              <a:t>Flink</a:t>
            </a:r>
            <a:endParaRPr lang="en-US" sz="2600" b="1" dirty="0" smtClean="0"/>
          </a:p>
        </p:txBody>
      </p:sp>
      <p:sp>
        <p:nvSpPr>
          <p:cNvPr id="41" name="Textfeld 40"/>
          <p:cNvSpPr txBox="1"/>
          <p:nvPr/>
        </p:nvSpPr>
        <p:spPr>
          <a:xfrm>
            <a:off x="8587449" y="2688575"/>
            <a:ext cx="998758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dirty="0" err="1" smtClean="0"/>
              <a:t>triangles</a:t>
            </a:r>
            <a:endParaRPr lang="en-US" dirty="0" smtClean="0"/>
          </a:p>
        </p:txBody>
      </p:sp>
      <p:cxnSp>
        <p:nvCxnSpPr>
          <p:cNvPr id="43" name="Gewinkelte Verbindung 42"/>
          <p:cNvCxnSpPr>
            <a:stCxn id="39" idx="3"/>
            <a:endCxn id="41" idx="3"/>
          </p:cNvCxnSpPr>
          <p:nvPr/>
        </p:nvCxnSpPr>
        <p:spPr>
          <a:xfrm flipH="1" flipV="1">
            <a:off x="9586207" y="2917175"/>
            <a:ext cx="638447" cy="1316330"/>
          </a:xfrm>
          <a:prstGeom prst="bentConnector3">
            <a:avLst>
              <a:gd name="adj1" fmla="val -3580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winkelte Verbindung 44"/>
          <p:cNvCxnSpPr>
            <a:stCxn id="41" idx="1"/>
            <a:endCxn id="39" idx="1"/>
          </p:cNvCxnSpPr>
          <p:nvPr/>
        </p:nvCxnSpPr>
        <p:spPr>
          <a:xfrm rot="10800000" flipV="1">
            <a:off x="7949003" y="2917175"/>
            <a:ext cx="638446" cy="1316330"/>
          </a:xfrm>
          <a:prstGeom prst="bentConnector3">
            <a:avLst>
              <a:gd name="adj1" fmla="val 13580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73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Distributed </a:t>
            </a:r>
            <a:r>
              <a:rPr lang="de-DE" sz="2600" b="1" dirty="0" err="1" smtClean="0"/>
              <a:t>Calculation</a:t>
            </a:r>
            <a:endParaRPr lang="de-DE" sz="2600" b="1" dirty="0" smtClean="0"/>
          </a:p>
          <a:p>
            <a:pPr lvl="1"/>
            <a:r>
              <a:rPr lang="de-DE" sz="2000" dirty="0" smtClean="0"/>
              <a:t>Great </a:t>
            </a:r>
            <a:r>
              <a:rPr lang="de-DE" sz="2000" dirty="0" err="1" smtClean="0"/>
              <a:t>scaling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distribution</a:t>
            </a:r>
            <a:r>
              <a:rPr lang="de-DE" sz="2000" dirty="0" smtClean="0"/>
              <a:t> </a:t>
            </a:r>
            <a:r>
              <a:rPr lang="de-DE" sz="2000" dirty="0" err="1" smtClean="0"/>
              <a:t>over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machines</a:t>
            </a:r>
            <a:r>
              <a:rPr lang="de-DE" sz="2000" dirty="0" smtClean="0"/>
              <a:t> </a:t>
            </a:r>
          </a:p>
          <a:p>
            <a:pPr lvl="1"/>
            <a:r>
              <a:rPr lang="de-DE" sz="2000" dirty="0" err="1" smtClean="0"/>
              <a:t>Current</a:t>
            </a:r>
            <a:r>
              <a:rPr lang="de-DE" sz="2000" dirty="0" smtClean="0"/>
              <a:t> Spark-</a:t>
            </a:r>
            <a:r>
              <a:rPr lang="de-DE" sz="2000" dirty="0" err="1" smtClean="0"/>
              <a:t>specific</a:t>
            </a:r>
            <a:r>
              <a:rPr lang="de-DE" sz="2000" dirty="0" smtClean="0"/>
              <a:t>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 </a:t>
            </a:r>
            <a:r>
              <a:rPr lang="de-DE" sz="2000" dirty="0" err="1" smtClean="0"/>
              <a:t>seems</a:t>
            </a:r>
            <a:r>
              <a:rPr lang="de-DE" sz="2000" dirty="0" smtClean="0"/>
              <a:t> limited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reshuffling</a:t>
            </a:r>
            <a:endParaRPr lang="de-DE" sz="2000" dirty="0" smtClean="0"/>
          </a:p>
          <a:p>
            <a:pPr lvl="1"/>
            <a:r>
              <a:rPr lang="de-DE" sz="2000" dirty="0" smtClean="0"/>
              <a:t>Choice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starting</a:t>
            </a:r>
            <a:r>
              <a:rPr lang="de-DE" sz="2000" dirty="0"/>
              <a:t> k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very</a:t>
            </a:r>
            <a:r>
              <a:rPr lang="de-DE" sz="2000" dirty="0"/>
              <a:t> </a:t>
            </a:r>
            <a:r>
              <a:rPr lang="de-DE" sz="2000" dirty="0" err="1"/>
              <a:t>influencial</a:t>
            </a:r>
            <a:r>
              <a:rPr lang="de-DE" sz="2000" dirty="0"/>
              <a:t> on </a:t>
            </a:r>
            <a:r>
              <a:rPr lang="de-DE" sz="2000" dirty="0" err="1"/>
              <a:t>run</a:t>
            </a:r>
            <a:r>
              <a:rPr lang="de-DE" sz="2000" dirty="0"/>
              <a:t> time</a:t>
            </a:r>
          </a:p>
          <a:p>
            <a:pPr lvl="1"/>
            <a:endParaRPr lang="en-US" sz="2000" dirty="0" smtClean="0"/>
          </a:p>
          <a:p>
            <a:pPr marL="201168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Future Work</a:t>
            </a:r>
          </a:p>
          <a:p>
            <a:pPr lvl="1"/>
            <a:r>
              <a:rPr lang="de-DE" sz="2000" dirty="0" smtClean="0"/>
              <a:t>Try larger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sets</a:t>
            </a:r>
            <a:endParaRPr lang="de-DE" sz="2000" dirty="0" smtClean="0"/>
          </a:p>
          <a:p>
            <a:pPr lvl="1"/>
            <a:r>
              <a:rPr lang="de-DE" sz="2000" dirty="0" smtClean="0"/>
              <a:t>Distributed </a:t>
            </a:r>
            <a:r>
              <a:rPr lang="de-DE" sz="2000" dirty="0" err="1" smtClean="0"/>
              <a:t>clique</a:t>
            </a:r>
            <a:r>
              <a:rPr lang="de-DE" sz="2000" dirty="0" smtClean="0"/>
              <a:t> </a:t>
            </a:r>
            <a:r>
              <a:rPr lang="de-DE" sz="2000" dirty="0" err="1" smtClean="0"/>
              <a:t>calculation</a:t>
            </a:r>
            <a:endParaRPr lang="de-DE" sz="2000" dirty="0" smtClean="0"/>
          </a:p>
          <a:p>
            <a:pPr lvl="1"/>
            <a:r>
              <a:rPr lang="de-DE" sz="2000" dirty="0" err="1" smtClean="0"/>
              <a:t>Usage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directed</a:t>
            </a:r>
            <a:r>
              <a:rPr lang="de-DE" sz="2000" dirty="0" smtClean="0"/>
              <a:t> </a:t>
            </a:r>
            <a:r>
              <a:rPr lang="de-DE" sz="2000" dirty="0" err="1" smtClean="0"/>
              <a:t>graphs</a:t>
            </a:r>
            <a:r>
              <a:rPr lang="de-DE" sz="2000" dirty="0" smtClean="0"/>
              <a:t> </a:t>
            </a:r>
            <a:r>
              <a:rPr lang="de-DE" sz="2000" dirty="0" err="1" smtClean="0"/>
              <a:t>instead</a:t>
            </a:r>
            <a:endParaRPr lang="de-DE" sz="2000" dirty="0" smtClean="0"/>
          </a:p>
          <a:p>
            <a:pPr lvl="1"/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6023-2A17-431E-985E-675081A9A384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2461625" y="2931053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AE50-FD41-4FA2-9B47-83C161D26A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CB3F-5536-48F1-9A0A-55CC5FBCF530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736C2-4153-4334-A836-D92FA33BDD24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/>
          <p:cNvGrpSpPr/>
          <p:nvPr/>
        </p:nvGrpSpPr>
        <p:grpSpPr>
          <a:xfrm flipV="1">
            <a:off x="9290697" y="1730333"/>
            <a:ext cx="1488142" cy="2052917"/>
            <a:chOff x="6693875" y="3424662"/>
            <a:chExt cx="1488142" cy="2052917"/>
          </a:xfrm>
        </p:grpSpPr>
        <p:sp>
          <p:nvSpPr>
            <p:cNvPr id="20" name="Ellipse 19"/>
            <p:cNvSpPr/>
            <p:nvPr/>
          </p:nvSpPr>
          <p:spPr>
            <a:xfrm>
              <a:off x="7348299" y="342466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693875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lipse 22"/>
            <p:cNvSpPr/>
            <p:nvPr/>
          </p:nvSpPr>
          <p:spPr>
            <a:xfrm>
              <a:off x="7348299" y="5298285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lipse 23"/>
            <p:cNvSpPr/>
            <p:nvPr/>
          </p:nvSpPr>
          <p:spPr>
            <a:xfrm>
              <a:off x="8002723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/>
            <p:cNvCxnSpPr>
              <a:stCxn id="22" idx="0"/>
              <a:endCxn id="20" idx="3"/>
            </p:cNvCxnSpPr>
            <p:nvPr/>
          </p:nvCxnSpPr>
          <p:spPr>
            <a:xfrm flipV="1">
              <a:off x="6783522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>
              <a:stCxn id="23" idx="0"/>
              <a:endCxn id="20" idx="4"/>
            </p:cNvCxnSpPr>
            <p:nvPr/>
          </p:nvCxnSpPr>
          <p:spPr>
            <a:xfrm flipV="1">
              <a:off x="7437946" y="3603956"/>
              <a:ext cx="0" cy="16943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24" idx="0"/>
              <a:endCxn id="20" idx="5"/>
            </p:cNvCxnSpPr>
            <p:nvPr/>
          </p:nvCxnSpPr>
          <p:spPr>
            <a:xfrm flipH="1" flipV="1">
              <a:off x="7501336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2" idx="7"/>
              <a:endCxn id="24" idx="1"/>
            </p:cNvCxnSpPr>
            <p:nvPr/>
          </p:nvCxnSpPr>
          <p:spPr>
            <a:xfrm>
              <a:off x="6846912" y="4840449"/>
              <a:ext cx="11820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>
              <a:stCxn id="24" idx="2"/>
              <a:endCxn id="22" idx="6"/>
            </p:cNvCxnSpPr>
            <p:nvPr/>
          </p:nvCxnSpPr>
          <p:spPr>
            <a:xfrm flipH="1">
              <a:off x="6873169" y="4903839"/>
              <a:ext cx="112955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/>
            <p:cNvCxnSpPr>
              <a:stCxn id="22" idx="5"/>
              <a:endCxn id="23" idx="1"/>
            </p:cNvCxnSpPr>
            <p:nvPr/>
          </p:nvCxnSpPr>
          <p:spPr>
            <a:xfrm>
              <a:off x="6846912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>
              <a:stCxn id="24" idx="3"/>
              <a:endCxn id="23" idx="7"/>
            </p:cNvCxnSpPr>
            <p:nvPr/>
          </p:nvCxnSpPr>
          <p:spPr>
            <a:xfrm flipH="1">
              <a:off x="7501336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/>
            <p:cNvCxnSpPr>
              <a:stCxn id="23" idx="2"/>
              <a:endCxn id="22" idx="4"/>
            </p:cNvCxnSpPr>
            <p:nvPr/>
          </p:nvCxnSpPr>
          <p:spPr>
            <a:xfrm flipH="1" flipV="1">
              <a:off x="6783522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/>
            <p:cNvCxnSpPr>
              <a:stCxn id="23" idx="6"/>
              <a:endCxn id="24" idx="4"/>
            </p:cNvCxnSpPr>
            <p:nvPr/>
          </p:nvCxnSpPr>
          <p:spPr>
            <a:xfrm flipV="1">
              <a:off x="7527593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9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CA58-82B3-41C7-8AED-B5A6472E9D91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21" idx="0"/>
            <a:endCxn id="20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2" idx="0"/>
            <a:endCxn id="20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3" idx="0"/>
            <a:endCxn id="20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21" idx="7"/>
            <a:endCxn id="23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23" idx="2"/>
            <a:endCxn id="21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21" idx="5"/>
            <a:endCxn id="22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>
            <a:stCxn id="23" idx="3"/>
            <a:endCxn id="22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22" idx="2"/>
            <a:endCxn id="21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>
            <a:stCxn id="22" idx="6"/>
            <a:endCxn id="23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 flipV="1"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 flipV="1">
            <a:off x="9290697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 flipV="1">
            <a:off x="9945121" y="1730333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 flipV="1">
            <a:off x="10599545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 Verbindung mit Pfeil 37"/>
          <p:cNvCxnSpPr>
            <a:stCxn id="35" idx="0"/>
            <a:endCxn id="34" idx="3"/>
          </p:cNvCxnSpPr>
          <p:nvPr/>
        </p:nvCxnSpPr>
        <p:spPr>
          <a:xfrm>
            <a:off x="9380344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36" idx="0"/>
            <a:endCxn id="34" idx="4"/>
          </p:cNvCxnSpPr>
          <p:nvPr/>
        </p:nvCxnSpPr>
        <p:spPr>
          <a:xfrm>
            <a:off x="10034768" y="1909627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0"/>
            <a:endCxn id="34" idx="5"/>
          </p:cNvCxnSpPr>
          <p:nvPr/>
        </p:nvCxnSpPr>
        <p:spPr>
          <a:xfrm flipH="1">
            <a:off x="10098158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35" idx="7"/>
            <a:endCxn id="37" idx="1"/>
          </p:cNvCxnSpPr>
          <p:nvPr/>
        </p:nvCxnSpPr>
        <p:spPr>
          <a:xfrm flipV="1">
            <a:off x="9443734" y="236746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37" idx="2"/>
            <a:endCxn id="35" idx="6"/>
          </p:cNvCxnSpPr>
          <p:nvPr/>
        </p:nvCxnSpPr>
        <p:spPr>
          <a:xfrm flipH="1" flipV="1">
            <a:off x="9469991" y="230407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35" idx="5"/>
            <a:endCxn id="36" idx="1"/>
          </p:cNvCxnSpPr>
          <p:nvPr/>
        </p:nvCxnSpPr>
        <p:spPr>
          <a:xfrm flipV="1">
            <a:off x="9443734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37" idx="3"/>
            <a:endCxn id="36" idx="7"/>
          </p:cNvCxnSpPr>
          <p:nvPr/>
        </p:nvCxnSpPr>
        <p:spPr>
          <a:xfrm flipH="1" flipV="1">
            <a:off x="10098158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6" idx="2"/>
            <a:endCxn id="35" idx="4"/>
          </p:cNvCxnSpPr>
          <p:nvPr/>
        </p:nvCxnSpPr>
        <p:spPr>
          <a:xfrm flipH="1">
            <a:off x="9380344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/>
          <p:cNvCxnSpPr>
            <a:stCxn id="36" idx="6"/>
            <a:endCxn id="37" idx="4"/>
          </p:cNvCxnSpPr>
          <p:nvPr/>
        </p:nvCxnSpPr>
        <p:spPr>
          <a:xfrm>
            <a:off x="10124415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389B-839F-47B0-A622-0CB5575E93F3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33" idx="1"/>
            <a:endCxn id="3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7/12/2015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Social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media</a:t>
                </a:r>
                <a:r>
                  <a:rPr lang="de-DE" dirty="0" smtClean="0"/>
                  <a:t>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 smtClean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</a:t>
                </a:r>
                <a:r>
                  <a:rPr lang="de-DE" dirty="0" smtClean="0">
                    <a:sym typeface="Wingdings" panose="05000000000000000000" pitchFamily="2" charset="2"/>
                  </a:rPr>
                  <a:t> time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31147-D196-43D1-B111-D730485BB41C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29FE3-46E4-4B84-9250-01DCCA2AD394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7189" y="30228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9600" y="302288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7189" y="346418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9600" y="346417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4454" y="390547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9600" y="390547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4454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9500" y="315904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9500" y="360033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6765" y="4041630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6765" y="448292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81656" y="3022884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81656" y="34641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81656" y="3900602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81656" y="434677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7/12/2015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1" name="Ellipse 60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2" name="Gerader Verbinder 61"/>
          <p:cNvCxnSpPr>
            <a:stCxn id="61" idx="3"/>
            <a:endCxn id="59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59" idx="6"/>
            <a:endCxn id="60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/>
          <p:cNvCxnSpPr>
            <a:stCxn id="61" idx="5"/>
            <a:endCxn id="60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66" idx="1"/>
            <a:endCxn id="59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1678C-72B5-4042-B99D-A20E37D74799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7/12/2015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Ellipse 77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Ellipse 80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2" name="Ellipse 81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3" name="Gerader Verbinder 82"/>
          <p:cNvCxnSpPr>
            <a:stCxn id="81" idx="6"/>
            <a:endCxn id="82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2" name="Ellipse 9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3" idx="3"/>
            <a:endCxn id="9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1" idx="6"/>
            <a:endCxn id="9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3" idx="5"/>
            <a:endCxn id="9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8" idx="1"/>
            <a:endCxn id="9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1" name="Gerader Verbinder 100"/>
          <p:cNvCxnSpPr>
            <a:stCxn id="99" idx="6"/>
            <a:endCxn id="10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Ellipse 10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4" name="Ellipse 10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5" name="Gerader Verbinder 104"/>
          <p:cNvCxnSpPr>
            <a:stCxn id="103" idx="6"/>
            <a:endCxn id="10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Ellipse 10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8" name="Gerader Verbinder 107"/>
          <p:cNvCxnSpPr>
            <a:stCxn id="106" idx="6"/>
            <a:endCxn id="10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0" name="Ellipse 10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2" name="Gerader Verbinder 111"/>
          <p:cNvCxnSpPr>
            <a:stCxn id="110" idx="6"/>
            <a:endCxn id="11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Ellipse 11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5" name="Gerader Verbinder 114"/>
          <p:cNvCxnSpPr>
            <a:stCxn id="113" idx="6"/>
            <a:endCxn id="11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Ellipse 11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7" name="Ellipse 11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9" name="Gerader Verbinder 118"/>
          <p:cNvCxnSpPr>
            <a:stCxn id="117" idx="6"/>
            <a:endCxn id="11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C2B9-2C20-4424-86A9-BD3CECD409B1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llipse 85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7" name="Ellipse 86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Ellipse 87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0" name="Gerader Verbinder 89"/>
          <p:cNvCxnSpPr>
            <a:stCxn id="86" idx="6"/>
            <a:endCxn id="87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Gerader Verbinder 90"/>
          <p:cNvCxnSpPr>
            <a:stCxn id="88" idx="6"/>
            <a:endCxn id="89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Ellipse 91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2" idx="6"/>
            <a:endCxn id="93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Ellipse 94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6" name="Ellipse 95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7" name="Gerader Verbinder 96"/>
          <p:cNvCxnSpPr>
            <a:stCxn id="95" idx="6"/>
            <a:endCxn id="96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0" name="Gerader Verbinder 99"/>
          <p:cNvCxnSpPr>
            <a:stCxn id="98" idx="6"/>
            <a:endCxn id="99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lipse 100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101" idx="6"/>
            <a:endCxn id="102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Ellipse 103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5" name="Ellipse 104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6" name="Gerader Verbinder 105"/>
          <p:cNvCxnSpPr>
            <a:stCxn id="104" idx="6"/>
            <a:endCxn id="105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Ellipse 106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8" name="Ellipse 107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9" name="Gerader Verbinder 108"/>
          <p:cNvCxnSpPr>
            <a:stCxn id="107" idx="6"/>
            <a:endCxn id="108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Ellipse 109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2" name="Ellipse 111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3" name="Ellipse 112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5" name="Ellipse 114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6" name="Gerader Verbinder 115"/>
          <p:cNvCxnSpPr>
            <a:stCxn id="114" idx="6"/>
            <a:endCxn id="115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Ellipse 116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9" name="Ellipse 118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0" name="Gerader Verbinder 119"/>
          <p:cNvCxnSpPr>
            <a:stCxn id="118" idx="6"/>
            <a:endCxn id="119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Ellipse 12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2" name="Ellipse 12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3" name="Ellipse 12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4" name="Gerader Verbinder 123"/>
          <p:cNvCxnSpPr>
            <a:stCxn id="123" idx="3"/>
            <a:endCxn id="12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121" idx="6"/>
            <a:endCxn id="12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5"/>
            <a:endCxn id="12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8" idx="1"/>
            <a:endCxn id="12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Ellipse 12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9" name="Ellipse 12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0" name="Ellipse 12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1" name="Gerader Verbinder 130"/>
          <p:cNvCxnSpPr>
            <a:stCxn id="129" idx="6"/>
            <a:endCxn id="13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Ellipse 13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3" name="Ellipse 13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4" name="Ellipse 13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5" name="Gerader Verbinder 134"/>
          <p:cNvCxnSpPr>
            <a:stCxn id="133" idx="6"/>
            <a:endCxn id="13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Ellipse 13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7" name="Ellipse 13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8" name="Gerader Verbinder 137"/>
          <p:cNvCxnSpPr>
            <a:stCxn id="136" idx="6"/>
            <a:endCxn id="13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Ellipse 13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0" name="Ellipse 13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1" name="Ellipse 14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2" name="Gerader Verbinder 141"/>
          <p:cNvCxnSpPr>
            <a:stCxn id="140" idx="6"/>
            <a:endCxn id="14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Ellipse 14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4" name="Ellipse 14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5" name="Gerader Verbinder 144"/>
          <p:cNvCxnSpPr>
            <a:stCxn id="143" idx="6"/>
            <a:endCxn id="14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7" name="Ellipse 14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8" name="Ellipse 14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9" name="Gerader Verbinder 148"/>
          <p:cNvCxnSpPr>
            <a:stCxn id="147" idx="6"/>
            <a:endCxn id="14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376477"/>
            <a:ext cx="6647642" cy="265024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FF7FF-110D-4551-AF3F-026A4C28EA1A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7/12/2015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lipse 45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9" name="Gerader Verbinder 48"/>
          <p:cNvCxnSpPr>
            <a:stCxn id="48" idx="3"/>
            <a:endCxn id="46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stCxn id="46" idx="6"/>
            <a:endCxn id="47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48" idx="5"/>
            <a:endCxn id="47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/>
          <p:cNvCxnSpPr>
            <a:stCxn id="53" idx="1"/>
            <a:endCxn id="46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4" name="Ellipse 53"/>
          <p:cNvSpPr/>
          <p:nvPr/>
        </p:nvSpPr>
        <p:spPr>
          <a:xfrm>
            <a:off x="1007977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Ellipse 54"/>
          <p:cNvSpPr/>
          <p:nvPr/>
        </p:nvSpPr>
        <p:spPr>
          <a:xfrm>
            <a:off x="1096218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10520979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6" idx="3"/>
            <a:endCxn id="54" idx="7"/>
          </p:cNvCxnSpPr>
          <p:nvPr/>
        </p:nvCxnSpPr>
        <p:spPr>
          <a:xfrm flipH="1">
            <a:off x="10312206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/>
          <p:cNvCxnSpPr>
            <a:stCxn id="56" idx="5"/>
            <a:endCxn id="55" idx="1"/>
          </p:cNvCxnSpPr>
          <p:nvPr/>
        </p:nvCxnSpPr>
        <p:spPr>
          <a:xfrm>
            <a:off x="10753411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884939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973180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9121708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8210-5245-42FF-97DB-5EB555BFB6AC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6" name="Gerader Verbinder 45"/>
          <p:cNvCxnSpPr>
            <a:stCxn id="45" idx="3"/>
            <a:endCxn id="42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2" idx="6"/>
            <a:endCxn id="44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5" idx="5"/>
            <a:endCxn id="44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50" idx="1"/>
            <a:endCxn id="42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5124B-458C-4BBC-8CA3-7C202815555B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llipse 36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4" name="Gerader Verbinder 43"/>
          <p:cNvCxnSpPr>
            <a:stCxn id="42" idx="3"/>
            <a:endCxn id="37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/>
          <p:cNvCxnSpPr>
            <a:stCxn id="37" idx="6"/>
            <a:endCxn id="39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42" idx="5"/>
            <a:endCxn id="39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8" idx="1"/>
            <a:endCxn id="37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Ellipse 4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1890C-627B-46C5-8AB9-3240A34568EF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727295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27295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27295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SelfJoin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535503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535503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25328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343712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535503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25328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133537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25327" y="3784953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133536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727295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343712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727295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535503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6644866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644866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6644866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>
            <a:stCxn id="39" idx="4"/>
            <a:endCxn id="37" idx="0"/>
          </p:cNvCxnSpPr>
          <p:nvPr/>
        </p:nvCxnSpPr>
        <p:spPr>
          <a:xfrm>
            <a:off x="7453074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7" idx="2"/>
            <a:endCxn id="42" idx="0"/>
          </p:cNvCxnSpPr>
          <p:nvPr/>
        </p:nvCxnSpPr>
        <p:spPr>
          <a:xfrm>
            <a:off x="7453074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9242899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7" name="Gerade Verbindung mit Pfeil 46"/>
          <p:cNvCxnSpPr>
            <a:stCxn id="39" idx="6"/>
            <a:endCxn id="46" idx="1"/>
          </p:cNvCxnSpPr>
          <p:nvPr/>
        </p:nvCxnSpPr>
        <p:spPr>
          <a:xfrm>
            <a:off x="8261283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42" idx="2"/>
          </p:cNvCxnSpPr>
          <p:nvPr/>
        </p:nvCxnSpPr>
        <p:spPr>
          <a:xfrm>
            <a:off x="7453074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9242899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Union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Gerade Verbindung mit Pfeil 49"/>
          <p:cNvCxnSpPr>
            <a:stCxn id="46" idx="2"/>
            <a:endCxn id="49" idx="0"/>
          </p:cNvCxnSpPr>
          <p:nvPr/>
        </p:nvCxnSpPr>
        <p:spPr>
          <a:xfrm>
            <a:off x="10051108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/>
          <p:cNvSpPr/>
          <p:nvPr/>
        </p:nvSpPr>
        <p:spPr>
          <a:xfrm>
            <a:off x="9242898" y="3784953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49" idx="2"/>
            <a:endCxn id="51" idx="0"/>
          </p:cNvCxnSpPr>
          <p:nvPr/>
        </p:nvCxnSpPr>
        <p:spPr>
          <a:xfrm flipH="1">
            <a:off x="10051107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 57"/>
          <p:cNvSpPr/>
          <p:nvPr/>
        </p:nvSpPr>
        <p:spPr>
          <a:xfrm>
            <a:off x="6644866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9" name="Gewinkelte Verbindung 58"/>
          <p:cNvCxnSpPr>
            <a:stCxn id="60" idx="3"/>
          </p:cNvCxnSpPr>
          <p:nvPr/>
        </p:nvCxnSpPr>
        <p:spPr>
          <a:xfrm flipV="1">
            <a:off x="8261283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/>
          <p:cNvSpPr/>
          <p:nvPr/>
        </p:nvSpPr>
        <p:spPr>
          <a:xfrm>
            <a:off x="6644866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mit Pfeil 60"/>
          <p:cNvCxnSpPr>
            <a:stCxn id="58" idx="2"/>
            <a:endCxn id="60" idx="0"/>
          </p:cNvCxnSpPr>
          <p:nvPr/>
        </p:nvCxnSpPr>
        <p:spPr>
          <a:xfrm>
            <a:off x="7453074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/>
          <p:cNvSpPr/>
          <p:nvPr/>
        </p:nvSpPr>
        <p:spPr>
          <a:xfrm>
            <a:off x="9242898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51" idx="2"/>
            <a:endCxn id="62" idx="0"/>
          </p:cNvCxnSpPr>
          <p:nvPr/>
        </p:nvCxnSpPr>
        <p:spPr>
          <a:xfrm>
            <a:off x="10051107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600" b="1" dirty="0" err="1" smtClean="0"/>
              <a:t>By</a:t>
            </a:r>
            <a:r>
              <a:rPr lang="de-DE" sz="2600" b="1" dirty="0" smtClean="0"/>
              <a:t> </a:t>
            </a:r>
            <a:r>
              <a:rPr lang="de-DE" sz="2600" b="1" dirty="0" err="1"/>
              <a:t>n</a:t>
            </a:r>
            <a:r>
              <a:rPr lang="de-DE" sz="2600" b="1" dirty="0" err="1" smtClean="0"/>
              <a:t>umber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of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cores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used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5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14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12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6.8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5.7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2 </a:t>
            </a:r>
            <a:r>
              <a:rPr lang="de-DE" dirty="0" err="1" smtClean="0"/>
              <a:t>cores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6.5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4.1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marL="0" indent="-13017">
              <a:buNone/>
            </a:pPr>
            <a:endParaRPr lang="de-DE" dirty="0"/>
          </a:p>
          <a:p>
            <a:pPr marL="0" indent="-13017">
              <a:buNone/>
            </a:pPr>
            <a:r>
              <a:rPr lang="de-DE" dirty="0" smtClean="0"/>
              <a:t>										</a:t>
            </a:r>
            <a:r>
              <a:rPr lang="de-DE" dirty="0" err="1" smtClean="0"/>
              <a:t>using</a:t>
            </a:r>
            <a:r>
              <a:rPr lang="de-DE" dirty="0" smtClean="0"/>
              <a:t> 4GB RAM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783CF-5C88-4455-ACB2-BCCBA20DC1C6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maximum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k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395AB-5E84-46B5-B66E-B0049004812C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de-DE" sz="2600" b="1" dirty="0" smtClean="0"/>
              <a:t>Real </a:t>
            </a:r>
            <a:r>
              <a:rPr lang="de-DE" sz="2600" b="1" dirty="0" err="1" smtClean="0"/>
              <a:t>maxTrussSize</a:t>
            </a:r>
            <a:r>
              <a:rPr lang="de-DE" sz="2600" b="1" dirty="0" smtClean="0"/>
              <a:t> =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10 – 17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tried</a:t>
            </a:r>
            <a:r>
              <a:rPr lang="de-DE" dirty="0" smtClean="0"/>
              <a:t>: 10, 20, 40, 30, 25, 27, 28,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20 – 11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20</a:t>
            </a:r>
            <a:r>
              <a:rPr lang="de-DE" dirty="0"/>
              <a:t>, 40, 30, 25, 27, 28, 29, </a:t>
            </a:r>
            <a:r>
              <a:rPr lang="de-DE" dirty="0" smtClean="0"/>
              <a:t>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28 – 10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28, 56, 42, 35, 31, 29, 28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40 – 20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40, 21, </a:t>
            </a:r>
            <a:r>
              <a:rPr lang="de-DE" dirty="0"/>
              <a:t>30, 25, 27, 28, 29, </a:t>
            </a:r>
            <a:r>
              <a:rPr lang="de-DE" dirty="0" smtClean="0"/>
              <a:t>28</a:t>
            </a:r>
            <a:endParaRPr lang="de-DE" dirty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r>
              <a:rPr lang="de-DE" dirty="0" smtClean="0"/>
              <a:t>							</a:t>
            </a:r>
            <a:r>
              <a:rPr lang="de-DE" dirty="0" err="1" smtClean="0"/>
              <a:t>Using</a:t>
            </a:r>
            <a:r>
              <a:rPr lang="de-DE" dirty="0" smtClean="0"/>
              <a:t> 10 </a:t>
            </a:r>
            <a:r>
              <a:rPr lang="de-DE" dirty="0" err="1" smtClean="0"/>
              <a:t>machines</a:t>
            </a:r>
            <a:r>
              <a:rPr lang="de-DE" dirty="0" smtClean="0"/>
              <a:t>, 20 </a:t>
            </a:r>
            <a:r>
              <a:rPr lang="de-DE" dirty="0" err="1" smtClean="0"/>
              <a:t>cores</a:t>
            </a:r>
            <a:r>
              <a:rPr lang="de-DE" dirty="0" smtClean="0"/>
              <a:t>, 4GB RAM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8ED91-C519-4986-9A14-4FCF9786D395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/>
              <a:t>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English Wikipedia </a:t>
            </a:r>
            <a:r>
              <a:rPr lang="de-DE" dirty="0" err="1"/>
              <a:t>page</a:t>
            </a:r>
            <a:r>
              <a:rPr lang="de-DE" dirty="0"/>
              <a:t> interlinks </a:t>
            </a:r>
            <a:r>
              <a:rPr lang="de-DE" dirty="0" err="1"/>
              <a:t>from</a:t>
            </a:r>
            <a:r>
              <a:rPr lang="de-DE" dirty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~1.9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, ~40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, 1 GB </a:t>
            </a:r>
            <a:r>
              <a:rPr lang="de-DE" dirty="0" err="1"/>
              <a:t>size</a:t>
            </a:r>
            <a:r>
              <a:rPr lang="de-DE" dirty="0"/>
              <a:t> on </a:t>
            </a:r>
            <a:r>
              <a:rPr lang="de-DE" dirty="0" err="1" smtClean="0"/>
              <a:t>disc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version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3.4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</a:t>
            </a:r>
            <a:r>
              <a:rPr lang="de-DE" dirty="0" smtClean="0"/>
              <a:t>54 </a:t>
            </a:r>
            <a:r>
              <a:rPr lang="de-DE" dirty="0" smtClean="0"/>
              <a:t>MB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26D0C-E66E-4DEA-89D2-5D26770A3C38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1297" y="2466691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>
                <a:solidFill>
                  <a:srgbClr val="FF0000"/>
                </a:solidFill>
              </a:rPr>
              <a:t>How</a:t>
            </a:r>
            <a:r>
              <a:rPr lang="de-DE" b="1" dirty="0" smtClean="0">
                <a:solidFill>
                  <a:srgbClr val="FF0000"/>
                </a:solidFill>
              </a:rPr>
              <a:t>?</a:t>
            </a:r>
            <a:endParaRPr lang="de-DE" sz="2400" b="1" dirty="0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rgbClr val="FF0000"/>
                </a:solidFill>
              </a:rPr>
              <a:t>Find all </a:t>
            </a:r>
            <a:r>
              <a:rPr lang="de-DE" dirty="0" err="1" smtClean="0">
                <a:solidFill>
                  <a:srgbClr val="FF0000"/>
                </a:solidFill>
              </a:rPr>
              <a:t>triangles</a:t>
            </a:r>
            <a:r>
              <a:rPr lang="de-DE" dirty="0" smtClean="0">
                <a:solidFill>
                  <a:srgbClr val="FF0000"/>
                </a:solidFill>
              </a:rPr>
              <a:t> in </a:t>
            </a:r>
            <a:r>
              <a:rPr lang="de-DE" dirty="0" err="1" smtClean="0">
                <a:solidFill>
                  <a:srgbClr val="FF0000"/>
                </a:solidFill>
              </a:rPr>
              <a:t>the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graph</a:t>
            </a:r>
            <a:endParaRPr lang="de-DE" dirty="0" smtClean="0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rgbClr val="FF0000"/>
                </a:solidFill>
              </a:rPr>
              <a:t>Recursively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remove</a:t>
            </a:r>
            <a:r>
              <a:rPr lang="de-DE" dirty="0" smtClean="0">
                <a:solidFill>
                  <a:srgbClr val="FF0000"/>
                </a:solidFill>
              </a:rPr>
              <a:t> all </a:t>
            </a:r>
            <a:r>
              <a:rPr lang="de-DE" dirty="0" err="1" smtClean="0">
                <a:solidFill>
                  <a:srgbClr val="FF0000"/>
                </a:solidFill>
              </a:rPr>
              <a:t>edges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that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are</a:t>
            </a:r>
            <a:r>
              <a:rPr lang="de-DE" dirty="0" smtClean="0">
                <a:solidFill>
                  <a:srgbClr val="FF0000"/>
                </a:solidFill>
              </a:rPr>
              <a:t> in &lt;k-2 </a:t>
            </a:r>
            <a:r>
              <a:rPr lang="de-DE" dirty="0" err="1" smtClean="0">
                <a:solidFill>
                  <a:srgbClr val="FF0000"/>
                </a:solidFill>
              </a:rPr>
              <a:t>triangles</a:t>
            </a:r>
            <a:endParaRPr lang="de-DE" dirty="0" smtClean="0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rgbClr val="FF0000"/>
                </a:solidFill>
              </a:rPr>
              <a:t>Return </a:t>
            </a:r>
            <a:r>
              <a:rPr lang="de-DE" dirty="0" err="1" smtClean="0">
                <a:solidFill>
                  <a:srgbClr val="FF0000"/>
                </a:solidFill>
              </a:rPr>
              <a:t>sets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of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nodes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that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are</a:t>
            </a:r>
            <a:r>
              <a:rPr lang="de-DE" dirty="0" smtClean="0">
                <a:solidFill>
                  <a:srgbClr val="FF0000"/>
                </a:solidFill>
              </a:rPr>
              <a:t> still </a:t>
            </a:r>
            <a:r>
              <a:rPr lang="de-DE" dirty="0" err="1" smtClean="0">
                <a:solidFill>
                  <a:srgbClr val="FF0000"/>
                </a:solidFill>
              </a:rPr>
              <a:t>connected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72950-E908-4F4C-A0A7-C2BFB2B9C36B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CE63-47EE-4EA8-B1A7-2DFA6AB3DB18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57" name="Abgerundetes Rechteck 56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689165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60" name="Ellipse 59"/>
          <p:cNvSpPr/>
          <p:nvPr/>
        </p:nvSpPr>
        <p:spPr>
          <a:xfrm>
            <a:off x="768746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7155954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Ellipse 61"/>
          <p:cNvSpPr/>
          <p:nvPr/>
        </p:nvSpPr>
        <p:spPr>
          <a:xfrm>
            <a:off x="689165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63" name="Ellipse 62"/>
          <p:cNvSpPr/>
          <p:nvPr/>
        </p:nvSpPr>
        <p:spPr>
          <a:xfrm>
            <a:off x="768746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64" name="Gerader Verbinder 63"/>
          <p:cNvCxnSpPr>
            <a:stCxn id="62" idx="6"/>
            <a:endCxn id="63" idx="2"/>
          </p:cNvCxnSpPr>
          <p:nvPr/>
        </p:nvCxnSpPr>
        <p:spPr>
          <a:xfrm>
            <a:off x="7155954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Ellipse 64"/>
          <p:cNvSpPr/>
          <p:nvPr/>
        </p:nvSpPr>
        <p:spPr>
          <a:xfrm>
            <a:off x="689165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66" name="Ellipse 65"/>
          <p:cNvSpPr/>
          <p:nvPr/>
        </p:nvSpPr>
        <p:spPr>
          <a:xfrm>
            <a:off x="768746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67" name="Gerader Verbinder 66"/>
          <p:cNvCxnSpPr>
            <a:stCxn id="65" idx="6"/>
            <a:endCxn id="66" idx="2"/>
          </p:cNvCxnSpPr>
          <p:nvPr/>
        </p:nvCxnSpPr>
        <p:spPr>
          <a:xfrm>
            <a:off x="7155954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9165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69" name="Ellipse 68"/>
          <p:cNvSpPr/>
          <p:nvPr/>
        </p:nvSpPr>
        <p:spPr>
          <a:xfrm>
            <a:off x="768746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70" name="Gerader Verbinder 69"/>
          <p:cNvCxnSpPr>
            <a:stCxn id="68" idx="6"/>
            <a:endCxn id="69" idx="2"/>
          </p:cNvCxnSpPr>
          <p:nvPr/>
        </p:nvCxnSpPr>
        <p:spPr>
          <a:xfrm>
            <a:off x="7155954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lipse 70"/>
          <p:cNvSpPr/>
          <p:nvPr/>
        </p:nvSpPr>
        <p:spPr>
          <a:xfrm>
            <a:off x="937403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72" name="Ellipse 71"/>
          <p:cNvSpPr/>
          <p:nvPr/>
        </p:nvSpPr>
        <p:spPr>
          <a:xfrm>
            <a:off x="1016984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73" name="Gerader Verbinder 72"/>
          <p:cNvCxnSpPr>
            <a:stCxn id="71" idx="6"/>
            <a:endCxn id="72" idx="2"/>
          </p:cNvCxnSpPr>
          <p:nvPr/>
        </p:nvCxnSpPr>
        <p:spPr>
          <a:xfrm>
            <a:off x="9638342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Ellipse 73"/>
          <p:cNvSpPr/>
          <p:nvPr/>
        </p:nvSpPr>
        <p:spPr>
          <a:xfrm>
            <a:off x="937403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5" name="Ellipse 74"/>
          <p:cNvSpPr/>
          <p:nvPr/>
        </p:nvSpPr>
        <p:spPr>
          <a:xfrm>
            <a:off x="1016984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76" name="Gerader Verbinder 75"/>
          <p:cNvCxnSpPr>
            <a:stCxn id="74" idx="6"/>
            <a:endCxn id="75" idx="2"/>
          </p:cNvCxnSpPr>
          <p:nvPr/>
        </p:nvCxnSpPr>
        <p:spPr>
          <a:xfrm>
            <a:off x="9638342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37403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1016984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>
            <a:off x="9638342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937403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81" name="Ellipse 80"/>
          <p:cNvSpPr/>
          <p:nvPr/>
        </p:nvSpPr>
        <p:spPr>
          <a:xfrm>
            <a:off x="1016984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82" name="Gerader Verbinder 81"/>
          <p:cNvCxnSpPr>
            <a:stCxn id="80" idx="6"/>
            <a:endCxn id="81" idx="2"/>
          </p:cNvCxnSpPr>
          <p:nvPr/>
        </p:nvCxnSpPr>
        <p:spPr>
          <a:xfrm>
            <a:off x="9638342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Ellipse 98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00" name="Ellipse 99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1" name="Ellipse 100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2" name="Ellipse 101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04" name="Gerader Verbinder 103"/>
          <p:cNvCxnSpPr>
            <a:stCxn id="101" idx="0"/>
            <a:endCxn id="103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rader Verbinder 104"/>
          <p:cNvCxnSpPr>
            <a:stCxn id="102" idx="0"/>
            <a:endCxn id="103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1" idx="6"/>
            <a:endCxn id="102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1" idx="4"/>
            <a:endCxn id="99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102" idx="4"/>
            <a:endCxn id="100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Gerader Verbinder 108"/>
          <p:cNvCxnSpPr>
            <a:stCxn id="99" idx="6"/>
            <a:endCxn id="100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Gerader Verbinder 109"/>
          <p:cNvCxnSpPr>
            <a:stCxn id="101" idx="5"/>
            <a:endCxn id="100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Gerader Verbinder 110"/>
          <p:cNvCxnSpPr>
            <a:stCxn id="99" idx="7"/>
            <a:endCxn id="102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feld 111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4179158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32" name="Ellipse 31"/>
          <p:cNvSpPr/>
          <p:nvPr/>
        </p:nvSpPr>
        <p:spPr>
          <a:xfrm>
            <a:off x="689165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33" name="Ellipse 32"/>
          <p:cNvSpPr/>
          <p:nvPr/>
        </p:nvSpPr>
        <p:spPr>
          <a:xfrm>
            <a:off x="768746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34" name="Gerader Verbinder 33"/>
          <p:cNvCxnSpPr>
            <a:stCxn id="32" idx="6"/>
            <a:endCxn id="33" idx="2"/>
          </p:cNvCxnSpPr>
          <p:nvPr/>
        </p:nvCxnSpPr>
        <p:spPr>
          <a:xfrm>
            <a:off x="7155954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/>
          <p:cNvSpPr/>
          <p:nvPr/>
        </p:nvSpPr>
        <p:spPr>
          <a:xfrm>
            <a:off x="689165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36" name="Ellipse 35"/>
          <p:cNvSpPr/>
          <p:nvPr/>
        </p:nvSpPr>
        <p:spPr>
          <a:xfrm>
            <a:off x="768746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37" name="Gerader Verbinder 36"/>
          <p:cNvCxnSpPr>
            <a:stCxn id="35" idx="6"/>
            <a:endCxn id="36" idx="2"/>
          </p:cNvCxnSpPr>
          <p:nvPr/>
        </p:nvCxnSpPr>
        <p:spPr>
          <a:xfrm>
            <a:off x="7155954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llipse 37"/>
          <p:cNvSpPr/>
          <p:nvPr/>
        </p:nvSpPr>
        <p:spPr>
          <a:xfrm>
            <a:off x="689165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39" name="Ellipse 38"/>
          <p:cNvSpPr/>
          <p:nvPr/>
        </p:nvSpPr>
        <p:spPr>
          <a:xfrm>
            <a:off x="768746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40" name="Gerader Verbinder 39"/>
          <p:cNvCxnSpPr>
            <a:stCxn id="38" idx="6"/>
            <a:endCxn id="39" idx="2"/>
          </p:cNvCxnSpPr>
          <p:nvPr/>
        </p:nvCxnSpPr>
        <p:spPr>
          <a:xfrm>
            <a:off x="7155954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689165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42" name="Ellipse 41"/>
          <p:cNvSpPr/>
          <p:nvPr/>
        </p:nvSpPr>
        <p:spPr>
          <a:xfrm>
            <a:off x="768746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43" name="Gerader Verbinder 42"/>
          <p:cNvCxnSpPr>
            <a:stCxn id="41" idx="6"/>
            <a:endCxn id="42" idx="2"/>
          </p:cNvCxnSpPr>
          <p:nvPr/>
        </p:nvCxnSpPr>
        <p:spPr>
          <a:xfrm>
            <a:off x="7155954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Ellipse 43"/>
          <p:cNvSpPr/>
          <p:nvPr/>
        </p:nvSpPr>
        <p:spPr>
          <a:xfrm>
            <a:off x="937403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45" name="Ellipse 44"/>
          <p:cNvSpPr/>
          <p:nvPr/>
        </p:nvSpPr>
        <p:spPr>
          <a:xfrm>
            <a:off x="1016984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46" name="Gerader Verbinder 45"/>
          <p:cNvCxnSpPr>
            <a:stCxn id="44" idx="6"/>
            <a:endCxn id="45" idx="2"/>
          </p:cNvCxnSpPr>
          <p:nvPr/>
        </p:nvCxnSpPr>
        <p:spPr>
          <a:xfrm>
            <a:off x="9638342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Ellipse 46"/>
          <p:cNvSpPr/>
          <p:nvPr/>
        </p:nvSpPr>
        <p:spPr>
          <a:xfrm>
            <a:off x="937403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48" name="Ellipse 47"/>
          <p:cNvSpPr/>
          <p:nvPr/>
        </p:nvSpPr>
        <p:spPr>
          <a:xfrm>
            <a:off x="1016984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49" name="Gerader Verbinder 48"/>
          <p:cNvCxnSpPr>
            <a:stCxn id="47" idx="6"/>
            <a:endCxn id="48" idx="2"/>
          </p:cNvCxnSpPr>
          <p:nvPr/>
        </p:nvCxnSpPr>
        <p:spPr>
          <a:xfrm>
            <a:off x="9638342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937403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51" name="Ellipse 50"/>
          <p:cNvSpPr/>
          <p:nvPr/>
        </p:nvSpPr>
        <p:spPr>
          <a:xfrm>
            <a:off x="1016984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52" name="Gerader Verbinder 51"/>
          <p:cNvCxnSpPr>
            <a:stCxn id="50" idx="6"/>
            <a:endCxn id="51" idx="2"/>
          </p:cNvCxnSpPr>
          <p:nvPr/>
        </p:nvCxnSpPr>
        <p:spPr>
          <a:xfrm>
            <a:off x="9638342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937403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54" name="Ellipse 53"/>
          <p:cNvSpPr/>
          <p:nvPr/>
        </p:nvSpPr>
        <p:spPr>
          <a:xfrm>
            <a:off x="1016984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55" name="Gerader Verbinder 54"/>
          <p:cNvCxnSpPr>
            <a:stCxn id="53" idx="6"/>
            <a:endCxn id="54" idx="2"/>
          </p:cNvCxnSpPr>
          <p:nvPr/>
        </p:nvCxnSpPr>
        <p:spPr>
          <a:xfrm>
            <a:off x="9638342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6453291" y="384475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58" name="Textfeld 57"/>
          <p:cNvSpPr txBox="1"/>
          <p:nvPr/>
        </p:nvSpPr>
        <p:spPr>
          <a:xfrm>
            <a:off x="6453291" y="42642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59" name="Textfeld 58"/>
          <p:cNvSpPr txBox="1"/>
          <p:nvPr/>
        </p:nvSpPr>
        <p:spPr>
          <a:xfrm>
            <a:off x="6458894" y="4688068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60" name="Textfeld 59"/>
          <p:cNvSpPr txBox="1"/>
          <p:nvPr/>
        </p:nvSpPr>
        <p:spPr>
          <a:xfrm>
            <a:off x="6455084" y="510755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61" name="Textfeld 60"/>
          <p:cNvSpPr txBox="1"/>
          <p:nvPr/>
        </p:nvSpPr>
        <p:spPr>
          <a:xfrm>
            <a:off x="8004310" y="384469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62" name="Textfeld 61"/>
          <p:cNvSpPr txBox="1"/>
          <p:nvPr/>
        </p:nvSpPr>
        <p:spPr>
          <a:xfrm>
            <a:off x="8004310" y="4264180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63" name="Textfeld 62"/>
          <p:cNvSpPr txBox="1"/>
          <p:nvPr/>
        </p:nvSpPr>
        <p:spPr>
          <a:xfrm>
            <a:off x="8009913" y="468800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8006103" y="510749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971276" y="384548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8971276" y="4264970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7" name="Textfeld 66"/>
          <p:cNvSpPr txBox="1"/>
          <p:nvPr/>
        </p:nvSpPr>
        <p:spPr>
          <a:xfrm>
            <a:off x="8976879" y="468879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8973069" y="510828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10488081" y="384475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10488081" y="42642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10493684" y="4688068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10489874" y="510755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73" name="Abgerundetes Rechteck 72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4" name="Abgerundetes Rechteck 73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5" name="Gerade Verbindung mit Pfeil 74"/>
          <p:cNvCxnSpPr>
            <a:stCxn id="73" idx="2"/>
            <a:endCxn id="74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106" name="Ellipse 105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07" name="Ellipse 106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8" name="Ellipse 107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rader Verbinder 113"/>
          <p:cNvCxnSpPr>
            <a:stCxn id="108" idx="4"/>
            <a:endCxn id="106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Gerader Verbinder 114"/>
          <p:cNvCxnSpPr>
            <a:stCxn id="109" idx="4"/>
            <a:endCxn id="107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r Verbinder 115"/>
          <p:cNvCxnSpPr>
            <a:stCxn id="106" idx="6"/>
            <a:endCxn id="107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Gerader Verbinder 116"/>
          <p:cNvCxnSpPr>
            <a:stCxn id="108" idx="5"/>
            <a:endCxn id="107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06" idx="7"/>
            <a:endCxn id="109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feld 118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262992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120" name="Ellipse 119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21" name="Ellipse 120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22" name="Ellipse 121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23" name="Ellipse 122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24" name="Ellipse 123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25" name="Gerader Verbinder 124"/>
          <p:cNvCxnSpPr>
            <a:stCxn id="122" idx="0"/>
            <a:endCxn id="124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0"/>
            <a:endCxn id="124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2" idx="6"/>
            <a:endCxn id="123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r Verbinder 127"/>
          <p:cNvCxnSpPr>
            <a:stCxn id="122" idx="4"/>
            <a:endCxn id="120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r Verbinder 128"/>
          <p:cNvCxnSpPr>
            <a:stCxn id="123" idx="4"/>
            <a:endCxn id="121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r Verbinder 129"/>
          <p:cNvCxnSpPr>
            <a:stCxn id="120" idx="6"/>
            <a:endCxn id="121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r Verbinder 130"/>
          <p:cNvCxnSpPr>
            <a:stCxn id="122" idx="5"/>
            <a:endCxn id="121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r Verbinder 131"/>
          <p:cNvCxnSpPr>
            <a:stCxn id="120" idx="7"/>
            <a:endCxn id="123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feld 132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134" name="Ellipse 133"/>
          <p:cNvSpPr/>
          <p:nvPr/>
        </p:nvSpPr>
        <p:spPr>
          <a:xfrm>
            <a:off x="705162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35" name="Ellipse 134"/>
          <p:cNvSpPr/>
          <p:nvPr/>
        </p:nvSpPr>
        <p:spPr>
          <a:xfrm>
            <a:off x="784743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36" name="Ellipse 135"/>
          <p:cNvSpPr/>
          <p:nvPr/>
        </p:nvSpPr>
        <p:spPr>
          <a:xfrm>
            <a:off x="7449534" y="374168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37" name="Gerader Verbinder 136"/>
          <p:cNvCxnSpPr>
            <a:stCxn id="134" idx="0"/>
            <a:endCxn id="136" idx="3"/>
          </p:cNvCxnSpPr>
          <p:nvPr/>
        </p:nvCxnSpPr>
        <p:spPr>
          <a:xfrm flipV="1">
            <a:off x="7183781" y="3969538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Gerader Verbinder 137"/>
          <p:cNvCxnSpPr>
            <a:stCxn id="135" idx="0"/>
            <a:endCxn id="136" idx="5"/>
          </p:cNvCxnSpPr>
          <p:nvPr/>
        </p:nvCxnSpPr>
        <p:spPr>
          <a:xfrm flipH="1" flipV="1">
            <a:off x="7675131" y="3969538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Gerader Verbinder 138"/>
          <p:cNvCxnSpPr>
            <a:stCxn id="134" idx="6"/>
            <a:endCxn id="135" idx="2"/>
          </p:cNvCxnSpPr>
          <p:nvPr/>
        </p:nvCxnSpPr>
        <p:spPr>
          <a:xfrm>
            <a:off x="7315932" y="46149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Ellipse 139"/>
          <p:cNvSpPr/>
          <p:nvPr/>
        </p:nvSpPr>
        <p:spPr>
          <a:xfrm>
            <a:off x="852179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41" name="Ellipse 140"/>
          <p:cNvSpPr/>
          <p:nvPr/>
        </p:nvSpPr>
        <p:spPr>
          <a:xfrm>
            <a:off x="931760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42" name="Ellipse 141"/>
          <p:cNvSpPr/>
          <p:nvPr/>
        </p:nvSpPr>
        <p:spPr>
          <a:xfrm>
            <a:off x="8919698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43" name="Gerader Verbinder 142"/>
          <p:cNvCxnSpPr>
            <a:stCxn id="140" idx="0"/>
            <a:endCxn id="142" idx="3"/>
          </p:cNvCxnSpPr>
          <p:nvPr/>
        </p:nvCxnSpPr>
        <p:spPr>
          <a:xfrm flipV="1">
            <a:off x="8653945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Gerader Verbinder 143"/>
          <p:cNvCxnSpPr>
            <a:stCxn id="141" idx="0"/>
            <a:endCxn id="142" idx="5"/>
          </p:cNvCxnSpPr>
          <p:nvPr/>
        </p:nvCxnSpPr>
        <p:spPr>
          <a:xfrm flipH="1" flipV="1">
            <a:off x="9145295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Gerader Verbinder 144"/>
          <p:cNvCxnSpPr>
            <a:stCxn id="140" idx="6"/>
            <a:endCxn id="141" idx="2"/>
          </p:cNvCxnSpPr>
          <p:nvPr/>
        </p:nvCxnSpPr>
        <p:spPr>
          <a:xfrm>
            <a:off x="8786096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994695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47" name="Ellipse 146"/>
          <p:cNvSpPr/>
          <p:nvPr/>
        </p:nvSpPr>
        <p:spPr>
          <a:xfrm>
            <a:off x="1074276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48" name="Ellipse 147"/>
          <p:cNvSpPr/>
          <p:nvPr/>
        </p:nvSpPr>
        <p:spPr>
          <a:xfrm>
            <a:off x="10344861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49" name="Gerader Verbinder 148"/>
          <p:cNvCxnSpPr>
            <a:stCxn id="146" idx="0"/>
            <a:endCxn id="148" idx="3"/>
          </p:cNvCxnSpPr>
          <p:nvPr/>
        </p:nvCxnSpPr>
        <p:spPr>
          <a:xfrm flipV="1">
            <a:off x="10079108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Gerader Verbinder 149"/>
          <p:cNvCxnSpPr>
            <a:stCxn id="147" idx="0"/>
            <a:endCxn id="148" idx="5"/>
          </p:cNvCxnSpPr>
          <p:nvPr/>
        </p:nvCxnSpPr>
        <p:spPr>
          <a:xfrm flipH="1" flipV="1">
            <a:off x="10570458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Gerader Verbinder 150"/>
          <p:cNvCxnSpPr>
            <a:stCxn id="146" idx="6"/>
            <a:endCxn id="147" idx="2"/>
          </p:cNvCxnSpPr>
          <p:nvPr/>
        </p:nvCxnSpPr>
        <p:spPr>
          <a:xfrm>
            <a:off x="10211259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Ellipse 151"/>
          <p:cNvSpPr/>
          <p:nvPr/>
        </p:nvSpPr>
        <p:spPr>
          <a:xfrm>
            <a:off x="781942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53" name="Ellipse 152"/>
          <p:cNvSpPr/>
          <p:nvPr/>
        </p:nvSpPr>
        <p:spPr>
          <a:xfrm>
            <a:off x="861523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54" name="Ellipse 153"/>
          <p:cNvSpPr/>
          <p:nvPr/>
        </p:nvSpPr>
        <p:spPr>
          <a:xfrm>
            <a:off x="8217333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55" name="Gerader Verbinder 154"/>
          <p:cNvCxnSpPr>
            <a:stCxn id="152" idx="0"/>
            <a:endCxn id="154" idx="3"/>
          </p:cNvCxnSpPr>
          <p:nvPr/>
        </p:nvCxnSpPr>
        <p:spPr>
          <a:xfrm flipV="1">
            <a:off x="7951580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Gerader Verbinder 155"/>
          <p:cNvCxnSpPr>
            <a:stCxn id="153" idx="0"/>
            <a:endCxn id="154" idx="5"/>
          </p:cNvCxnSpPr>
          <p:nvPr/>
        </p:nvCxnSpPr>
        <p:spPr>
          <a:xfrm flipH="1" flipV="1">
            <a:off x="8442930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Gerader Verbinder 156"/>
          <p:cNvCxnSpPr>
            <a:stCxn id="152" idx="6"/>
            <a:endCxn id="153" idx="2"/>
          </p:cNvCxnSpPr>
          <p:nvPr/>
        </p:nvCxnSpPr>
        <p:spPr>
          <a:xfrm>
            <a:off x="8083731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Ellipse 157"/>
          <p:cNvSpPr/>
          <p:nvPr/>
        </p:nvSpPr>
        <p:spPr>
          <a:xfrm>
            <a:off x="928329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59" name="Ellipse 158"/>
          <p:cNvSpPr/>
          <p:nvPr/>
        </p:nvSpPr>
        <p:spPr>
          <a:xfrm>
            <a:off x="1007910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60" name="Ellipse 159"/>
          <p:cNvSpPr/>
          <p:nvPr/>
        </p:nvSpPr>
        <p:spPr>
          <a:xfrm>
            <a:off x="9681203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61" name="Gerader Verbinder 160"/>
          <p:cNvCxnSpPr>
            <a:stCxn id="158" idx="0"/>
            <a:endCxn id="160" idx="3"/>
          </p:cNvCxnSpPr>
          <p:nvPr/>
        </p:nvCxnSpPr>
        <p:spPr>
          <a:xfrm flipV="1">
            <a:off x="9415450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Gerader Verbinder 161"/>
          <p:cNvCxnSpPr>
            <a:stCxn id="159" idx="0"/>
            <a:endCxn id="160" idx="5"/>
          </p:cNvCxnSpPr>
          <p:nvPr/>
        </p:nvCxnSpPr>
        <p:spPr>
          <a:xfrm flipH="1" flipV="1">
            <a:off x="9906800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Gerader Verbinder 162"/>
          <p:cNvCxnSpPr>
            <a:stCxn id="158" idx="6"/>
            <a:endCxn id="159" idx="2"/>
          </p:cNvCxnSpPr>
          <p:nvPr/>
        </p:nvCxnSpPr>
        <p:spPr>
          <a:xfrm>
            <a:off x="9547601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251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90" name="Ellipse 89"/>
          <p:cNvSpPr/>
          <p:nvPr/>
        </p:nvSpPr>
        <p:spPr>
          <a:xfrm>
            <a:off x="705162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91" name="Ellipse 90"/>
          <p:cNvSpPr/>
          <p:nvPr/>
        </p:nvSpPr>
        <p:spPr>
          <a:xfrm>
            <a:off x="784743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92" name="Ellipse 91"/>
          <p:cNvSpPr/>
          <p:nvPr/>
        </p:nvSpPr>
        <p:spPr>
          <a:xfrm>
            <a:off x="7449534" y="374168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7183781" y="3969538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7675131" y="3969538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7315932" y="46149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Ellipse 95"/>
          <p:cNvSpPr/>
          <p:nvPr/>
        </p:nvSpPr>
        <p:spPr>
          <a:xfrm>
            <a:off x="852179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7" name="Ellipse 96"/>
          <p:cNvSpPr/>
          <p:nvPr/>
        </p:nvSpPr>
        <p:spPr>
          <a:xfrm>
            <a:off x="931760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8" name="Ellipse 97"/>
          <p:cNvSpPr/>
          <p:nvPr/>
        </p:nvSpPr>
        <p:spPr>
          <a:xfrm>
            <a:off x="8919698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9" name="Gerader Verbinder 98"/>
          <p:cNvCxnSpPr>
            <a:stCxn id="96" idx="0"/>
            <a:endCxn id="98" idx="3"/>
          </p:cNvCxnSpPr>
          <p:nvPr/>
        </p:nvCxnSpPr>
        <p:spPr>
          <a:xfrm flipV="1">
            <a:off x="8653945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97" idx="0"/>
            <a:endCxn id="98" idx="5"/>
          </p:cNvCxnSpPr>
          <p:nvPr/>
        </p:nvCxnSpPr>
        <p:spPr>
          <a:xfrm flipH="1" flipV="1">
            <a:off x="9145295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/>
          <p:cNvCxnSpPr>
            <a:stCxn id="96" idx="6"/>
            <a:endCxn id="97" idx="2"/>
          </p:cNvCxnSpPr>
          <p:nvPr/>
        </p:nvCxnSpPr>
        <p:spPr>
          <a:xfrm>
            <a:off x="8786096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994695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1074276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4" name="Ellipse 103"/>
          <p:cNvSpPr/>
          <p:nvPr/>
        </p:nvSpPr>
        <p:spPr>
          <a:xfrm>
            <a:off x="10344861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05" name="Gerader Verbinder 104"/>
          <p:cNvCxnSpPr>
            <a:stCxn id="102" idx="0"/>
            <a:endCxn id="104" idx="3"/>
          </p:cNvCxnSpPr>
          <p:nvPr/>
        </p:nvCxnSpPr>
        <p:spPr>
          <a:xfrm flipV="1">
            <a:off x="10079108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3" idx="0"/>
            <a:endCxn id="104" idx="5"/>
          </p:cNvCxnSpPr>
          <p:nvPr/>
        </p:nvCxnSpPr>
        <p:spPr>
          <a:xfrm flipH="1" flipV="1">
            <a:off x="10570458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2" idx="6"/>
            <a:endCxn id="103" idx="2"/>
          </p:cNvCxnSpPr>
          <p:nvPr/>
        </p:nvCxnSpPr>
        <p:spPr>
          <a:xfrm>
            <a:off x="10211259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/>
          <p:cNvSpPr/>
          <p:nvPr/>
        </p:nvSpPr>
        <p:spPr>
          <a:xfrm>
            <a:off x="781942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61523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217333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7951580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442930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083731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Ellipse 113"/>
          <p:cNvSpPr/>
          <p:nvPr/>
        </p:nvSpPr>
        <p:spPr>
          <a:xfrm>
            <a:off x="928329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15" name="Ellipse 114"/>
          <p:cNvSpPr/>
          <p:nvPr/>
        </p:nvSpPr>
        <p:spPr>
          <a:xfrm>
            <a:off x="1007910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6" name="Ellipse 115"/>
          <p:cNvSpPr/>
          <p:nvPr/>
        </p:nvSpPr>
        <p:spPr>
          <a:xfrm>
            <a:off x="9681203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17" name="Gerader Verbinder 116"/>
          <p:cNvCxnSpPr>
            <a:stCxn id="114" idx="0"/>
            <a:endCxn id="116" idx="3"/>
          </p:cNvCxnSpPr>
          <p:nvPr/>
        </p:nvCxnSpPr>
        <p:spPr>
          <a:xfrm flipV="1">
            <a:off x="9415450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15" idx="0"/>
            <a:endCxn id="116" idx="5"/>
          </p:cNvCxnSpPr>
          <p:nvPr/>
        </p:nvCxnSpPr>
        <p:spPr>
          <a:xfrm flipH="1" flipV="1">
            <a:off x="9906800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114" idx="6"/>
            <a:endCxn id="115" idx="2"/>
          </p:cNvCxnSpPr>
          <p:nvPr/>
        </p:nvCxnSpPr>
        <p:spPr>
          <a:xfrm>
            <a:off x="9547601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feld 59"/>
          <p:cNvSpPr txBox="1"/>
          <p:nvPr/>
        </p:nvSpPr>
        <p:spPr>
          <a:xfrm>
            <a:off x="6982001" y="402342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1" name="Textfeld 60"/>
          <p:cNvSpPr txBox="1"/>
          <p:nvPr/>
        </p:nvSpPr>
        <p:spPr>
          <a:xfrm>
            <a:off x="7841579" y="403438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2" name="Textfeld 61"/>
          <p:cNvSpPr txBox="1"/>
          <p:nvPr/>
        </p:nvSpPr>
        <p:spPr>
          <a:xfrm>
            <a:off x="7408115" y="46691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3" name="Textfeld 62"/>
          <p:cNvSpPr txBox="1"/>
          <p:nvPr/>
        </p:nvSpPr>
        <p:spPr>
          <a:xfrm>
            <a:off x="8453851" y="399835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9313429" y="400931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879965" y="464407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9904951" y="398881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7" name="Textfeld 66"/>
          <p:cNvSpPr txBox="1"/>
          <p:nvPr/>
        </p:nvSpPr>
        <p:spPr>
          <a:xfrm>
            <a:off x="10764529" y="399977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10331065" y="463453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7778125" y="525813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8637703" y="526909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8204239" y="590385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9220428" y="523738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0" name="Textfeld 119"/>
          <p:cNvSpPr txBox="1"/>
          <p:nvPr/>
        </p:nvSpPr>
        <p:spPr>
          <a:xfrm>
            <a:off x="10080006" y="524834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1" name="Textfeld 120"/>
          <p:cNvSpPr txBox="1"/>
          <p:nvPr/>
        </p:nvSpPr>
        <p:spPr>
          <a:xfrm>
            <a:off x="9646542" y="588310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47060475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2433</Words>
  <Application>Microsoft Office PowerPoint</Application>
  <PresentationFormat>Breitbild</PresentationFormat>
  <Paragraphs>745</Paragraphs>
  <Slides>29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5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Implementation – Find Truss</vt:lpstr>
      <vt:lpstr>Implementation – Find Truss</vt:lpstr>
      <vt:lpstr>Implementation – Find Truss</vt:lpstr>
      <vt:lpstr>Implementation – Find Truss</vt:lpstr>
      <vt:lpstr>Implementation – Find Truss</vt:lpstr>
      <vt:lpstr>Implementation – Find Truss</vt:lpstr>
      <vt:lpstr>Implementation – Find Truss</vt:lpstr>
      <vt:lpstr>Implementation – Filter Triangles</vt:lpstr>
      <vt:lpstr>Conclusions</vt:lpstr>
      <vt:lpstr>References</vt:lpstr>
      <vt:lpstr>Direction?</vt:lpstr>
      <vt:lpstr>Direction?</vt:lpstr>
      <vt:lpstr>Direction?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Generation</vt:lpstr>
      <vt:lpstr>Finding the maximum Truss</vt:lpstr>
      <vt:lpstr>Evaluation – starting 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867</cp:revision>
  <dcterms:created xsi:type="dcterms:W3CDTF">2014-04-10T08:32:59Z</dcterms:created>
  <dcterms:modified xsi:type="dcterms:W3CDTF">2015-07-12T09:50:53Z</dcterms:modified>
</cp:coreProperties>
</file>

<file path=docProps/thumbnail.jpeg>
</file>